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65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ka 13">
            <a:extLst>
              <a:ext uri="{FF2B5EF4-FFF2-40B4-BE49-F238E27FC236}">
                <a16:creationId xmlns:a16="http://schemas.microsoft.com/office/drawing/2014/main" id="{8FBD081C-E6C2-807B-F622-45A52F57D6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2468084"/>
            <a:ext cx="9144000" cy="2387600"/>
          </a:xfrm>
        </p:spPr>
        <p:txBody>
          <a:bodyPr anchor="b"/>
          <a:lstStyle>
            <a:lvl1pPr algn="r">
              <a:defRPr sz="6000">
                <a:latin typeface="Montserrat" panose="00000500000000000000" pitchFamily="2" charset="-18"/>
              </a:defRPr>
            </a:lvl1pPr>
          </a:lstStyle>
          <a:p>
            <a:r>
              <a:rPr lang="hr-HR" dirty="0"/>
              <a:t>DOCUMENT TITLE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7A61E420-EBAD-A9E6-F448-076E17D0F2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55653" y="4947759"/>
            <a:ext cx="9144000" cy="1655762"/>
          </a:xfrm>
        </p:spPr>
        <p:txBody>
          <a:bodyPr/>
          <a:lstStyle>
            <a:lvl1pPr marL="0" indent="0" algn="r">
              <a:buNone/>
              <a:defRPr sz="2400">
                <a:latin typeface="Montserrat" panose="00000500000000000000" pitchFamily="2" charset="-1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163797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HOMEWORK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2029408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428"/>
            <a:ext cx="12191996" cy="685714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ASSESSMENTS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4142097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428"/>
            <a:ext cx="12191996" cy="685714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ADDITIONAL READING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24143242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428"/>
            <a:ext cx="12191994" cy="685714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RESOURCES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6800898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Završ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1E9C26A1-6687-A87D-1AE0-CDCFC63DA5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827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1E9C26A1-6687-A87D-1AE0-CDCFC63DA5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3382477"/>
            <a:ext cx="9144000" cy="2387600"/>
          </a:xfrm>
        </p:spPr>
        <p:txBody>
          <a:bodyPr anchor="b"/>
          <a:lstStyle>
            <a:lvl1pPr algn="r">
              <a:defRPr sz="4800">
                <a:latin typeface="Bahnschrift" panose="020B0502040204020203" pitchFamily="34" charset="0"/>
              </a:defRPr>
            </a:lvl1pPr>
          </a:lstStyle>
          <a:p>
            <a:r>
              <a:rPr lang="hr-HR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626622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 descr="Slika na kojoj se prikazuje crta, snimka zaslona, šarenilo, dizajn&#10;&#10;Opis je automatski generiran">
            <a:extLst>
              <a:ext uri="{FF2B5EF4-FFF2-40B4-BE49-F238E27FC236}">
                <a16:creationId xmlns:a16="http://schemas.microsoft.com/office/drawing/2014/main" id="{7D3E6235-77BD-81C2-1C4B-460BFF2AC5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601275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 descr="Slika na kojoj se prikazuje crta, snimka zaslona, šarenilo, dizajn">
            <a:extLst>
              <a:ext uri="{FF2B5EF4-FFF2-40B4-BE49-F238E27FC236}">
                <a16:creationId xmlns:a16="http://schemas.microsoft.com/office/drawing/2014/main" id="{813DD7BB-6C45-D079-40C8-D9AAFA3351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E69C0126-D498-D7EF-F08C-471CA839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0915537-B2D1-B872-5BC6-E6A6498B8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</a:lstStyle>
          <a:p>
            <a:pPr lvl="0"/>
            <a:r>
              <a:rPr lang="hr-HR" dirty="0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E429AF7-3B52-7B21-C5E7-7BA86CDA8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30842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>
            <a:extLst>
              <a:ext uri="{FF2B5EF4-FFF2-40B4-BE49-F238E27FC236}">
                <a16:creationId xmlns:a16="http://schemas.microsoft.com/office/drawing/2014/main" id="{4911BAC4-6BC8-78C9-C3A0-3B8193B50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3382477"/>
            <a:ext cx="9144000" cy="2387600"/>
          </a:xfrm>
        </p:spPr>
        <p:txBody>
          <a:bodyPr anchor="b"/>
          <a:lstStyle>
            <a:lvl1pPr algn="r">
              <a:defRPr sz="4800">
                <a:latin typeface="Bahnschrift" panose="020B0502040204020203" pitchFamily="34" charset="0"/>
              </a:defRPr>
            </a:lvl1pPr>
          </a:lstStyle>
          <a:p>
            <a:r>
              <a:rPr lang="hr-HR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94142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 descr="Slika na kojoj se prikazuje crta, snimka zaslona, dizajn&#10;&#10;Opis je automatski generiran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558903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 descr="Slika na kojoj se prikazuje crta, snimka zaslona, dizajn&#10;&#10;Opis je automatski generiran">
            <a:extLst>
              <a:ext uri="{FF2B5EF4-FFF2-40B4-BE49-F238E27FC236}">
                <a16:creationId xmlns:a16="http://schemas.microsoft.com/office/drawing/2014/main" id="{5FF10651-A88B-132B-AE77-005E725B1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E69C0126-D498-D7EF-F08C-471CA839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0915537-B2D1-B872-5BC6-E6A6498B8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</a:lstStyle>
          <a:p>
            <a:pPr lvl="0"/>
            <a:r>
              <a:rPr lang="hr-HR" dirty="0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E429AF7-3B52-7B21-C5E7-7BA86CDA8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5683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DISCUSSION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4014154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EXERCISE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575389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>
            <a:extLst>
              <a:ext uri="{FF2B5EF4-FFF2-40B4-BE49-F238E27FC236}">
                <a16:creationId xmlns:a16="http://schemas.microsoft.com/office/drawing/2014/main" id="{1B650DF9-2458-1434-6EFF-3D965EDC4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76C6E5EE-2B8F-9019-690C-3AF0A69B8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470CF1CA-F427-A5AF-96AA-671002CD74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3B997-549E-41F4-A1E4-B0CF42B49EF1}" type="datetimeFigureOut">
              <a:rPr lang="hr-HR" smtClean="0"/>
              <a:t>11.3.2025.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8D829544-1FE5-4ED0-6A51-373B245680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33A67201-5F88-A086-59F5-4A06FA6BE0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DD723-16A0-42C8-A963-6C8D73A0AD4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9751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0" r:id="rId3"/>
    <p:sldLayoutId id="2147483659" r:id="rId4"/>
    <p:sldLayoutId id="2147483665" r:id="rId5"/>
    <p:sldLayoutId id="2147483651" r:id="rId6"/>
    <p:sldLayoutId id="2147483660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6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slov 3">
            <a:extLst>
              <a:ext uri="{FF2B5EF4-FFF2-40B4-BE49-F238E27FC236}">
                <a16:creationId xmlns:a16="http://schemas.microsoft.com/office/drawing/2014/main" id="{4022C4E9-1E70-8866-3479-A24FD93D0C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HTML-introduction</a:t>
            </a:r>
            <a:endParaRPr lang="hr-HR" dirty="0"/>
          </a:p>
        </p:txBody>
      </p:sp>
      <p:sp>
        <p:nvSpPr>
          <p:cNvPr id="5" name="Podnaslov 4">
            <a:extLst>
              <a:ext uri="{FF2B5EF4-FFF2-40B4-BE49-F238E27FC236}">
                <a16:creationId xmlns:a16="http://schemas.microsoft.com/office/drawing/2014/main" id="{2D59F4E1-B531-21D4-1874-34304F7DAD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Basic of the HTML files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95518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DB8B0-9819-43AE-B477-1CE80CB67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15E8B3-4838-AA4B-F2B7-F9E3BD5AE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ATTRIBUTES</a:t>
            </a:r>
            <a:endParaRPr lang="hr-HR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AF532007-A62D-0E27-6EC5-9FC6505A399B}"/>
              </a:ext>
            </a:extLst>
          </p:cNvPr>
          <p:cNvSpPr txBox="1">
            <a:spLocks/>
          </p:cNvSpPr>
          <p:nvPr/>
        </p:nvSpPr>
        <p:spPr>
          <a:xfrm>
            <a:off x="907544" y="2602604"/>
            <a:ext cx="9298052" cy="883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💡 HTML elements can have attributes that add additional information about the element.
👉 Attributes are located inside the opening tag</a:t>
            </a:r>
            <a:endParaRPr lang="hr-HR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86A81F-31E3-3324-462F-DAEB763A1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631" y="3844328"/>
            <a:ext cx="2971800" cy="495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A2EA98-DB64-85E8-5745-447E1C3FB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288" y="5547754"/>
            <a:ext cx="3267075" cy="333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1A7CAD-5A08-2897-62E4-223DD7D6C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547754"/>
            <a:ext cx="4543425" cy="5619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283620-786A-618D-D637-DB587D58B365}"/>
              </a:ext>
            </a:extLst>
          </p:cNvPr>
          <p:cNvSpPr txBox="1"/>
          <p:nvPr/>
        </p:nvSpPr>
        <p:spPr>
          <a:xfrm>
            <a:off x="995803" y="3260593"/>
            <a:ext cx="60952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https://www.w3schools.com/html/html_attributes.asp</a:t>
            </a:r>
            <a:endParaRPr lang="hr-HR" sz="1200" i="1" dirty="0"/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02C6B2FF-07E0-4E3A-6E6E-EE1C7DC59C9A}"/>
              </a:ext>
            </a:extLst>
          </p:cNvPr>
          <p:cNvSpPr txBox="1">
            <a:spLocks/>
          </p:cNvSpPr>
          <p:nvPr/>
        </p:nvSpPr>
        <p:spPr>
          <a:xfrm>
            <a:off x="2404152" y="5077540"/>
            <a:ext cx="1639279" cy="298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Specific</a:t>
            </a:r>
            <a:endParaRPr lang="hr-HR" sz="1400" dirty="0"/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CB09D1AE-E74D-2481-9D91-4EB85D6CF43C}"/>
              </a:ext>
            </a:extLst>
          </p:cNvPr>
          <p:cNvSpPr txBox="1">
            <a:spLocks/>
          </p:cNvSpPr>
          <p:nvPr/>
        </p:nvSpPr>
        <p:spPr>
          <a:xfrm>
            <a:off x="7922519" y="5077540"/>
            <a:ext cx="1639279" cy="298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Global</a:t>
            </a:r>
            <a:endParaRPr lang="hr-HR" sz="1400" dirty="0"/>
          </a:p>
        </p:txBody>
      </p:sp>
    </p:spTree>
    <p:extLst>
      <p:ext uri="{BB962C8B-B14F-4D97-AF65-F5344CB8AC3E}">
        <p14:creationId xmlns:p14="http://schemas.microsoft.com/office/powerpoint/2010/main" val="1600142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5A46C-E313-1363-61C5-DA0F89278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7A5A8B-4252-4364-7B44-54A3A9D4A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ANCHOR</a:t>
            </a:r>
            <a:endParaRPr lang="hr-HR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9C5F4E99-6608-6ECA-95C5-EF80C7A6B426}"/>
              </a:ext>
            </a:extLst>
          </p:cNvPr>
          <p:cNvSpPr txBox="1">
            <a:spLocks/>
          </p:cNvSpPr>
          <p:nvPr/>
        </p:nvSpPr>
        <p:spPr>
          <a:xfrm>
            <a:off x="977961" y="2265890"/>
            <a:ext cx="9298052" cy="8831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💡 Allows the creation of hyperlinks
👉 The </a:t>
            </a:r>
            <a:r>
              <a:rPr lang="en-US" sz="1400" dirty="0" err="1"/>
              <a:t>href</a:t>
            </a:r>
            <a:r>
              <a:rPr lang="en-US" sz="1400" dirty="0"/>
              <a:t> attribute specifies the URL to which the link leads. Attributes are located inside the opening tag
👉 Without the </a:t>
            </a:r>
            <a:r>
              <a:rPr lang="en-US" sz="1400" dirty="0" err="1"/>
              <a:t>href</a:t>
            </a:r>
            <a:r>
              <a:rPr lang="en-US" sz="1400" dirty="0"/>
              <a:t> attribute, the link is not active</a:t>
            </a:r>
            <a:endParaRPr lang="en-US" sz="1400" b="1" dirty="0"/>
          </a:p>
          <a:p>
            <a:pPr algn="l"/>
            <a:endParaRPr lang="hr-HR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38586D-5E58-3609-A21D-C04C3E2F7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260" y="3357246"/>
            <a:ext cx="5261317" cy="52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856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1571D-148A-ADD3-2AD9-BB243045E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22F40A-2694-A587-2748-9FEECA4BC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IMAGE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624A7-5EA5-F8F3-FFAA-32E60BC24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006" y="3537544"/>
            <a:ext cx="4905375" cy="342900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CDC50EE5-B3D2-21CA-44AE-070C2375EA78}"/>
              </a:ext>
            </a:extLst>
          </p:cNvPr>
          <p:cNvSpPr txBox="1">
            <a:spLocks/>
          </p:cNvSpPr>
          <p:nvPr/>
        </p:nvSpPr>
        <p:spPr>
          <a:xfrm>
            <a:off x="1204006" y="2418290"/>
            <a:ext cx="9298052" cy="8831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💡 Allows you to add images to our websites
👉 The </a:t>
            </a:r>
            <a:r>
              <a:rPr lang="en-US" sz="1400" dirty="0" err="1"/>
              <a:t>src</a:t>
            </a:r>
            <a:r>
              <a:rPr lang="en-US" sz="1400" dirty="0"/>
              <a:t> attribute (source) defines the source of the image 
👉&lt;</a:t>
            </a:r>
            <a:r>
              <a:rPr lang="en-US" sz="1400" dirty="0" err="1"/>
              <a:t>img</a:t>
            </a:r>
            <a:r>
              <a:rPr lang="en-US" sz="1400" dirty="0"/>
              <a:t>&gt; It doesn't have a closing tag, because it's a void element.</a:t>
            </a:r>
            <a:endParaRPr lang="hr-HR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202D8-04E2-DD77-CB77-69C12BB8C5A7}"/>
              </a:ext>
            </a:extLst>
          </p:cNvPr>
          <p:cNvSpPr txBox="1"/>
          <p:nvPr/>
        </p:nvSpPr>
        <p:spPr>
          <a:xfrm>
            <a:off x="1209907" y="4116581"/>
            <a:ext cx="60952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Why is alt important?
 </a:t>
            </a:r>
            <a:r>
              <a:rPr lang="en-US" sz="1800" dirty="0"/>
              <a:t>👉</a:t>
            </a:r>
            <a:r>
              <a:rPr lang="en-US" dirty="0"/>
              <a:t> Helps blind and visually impaired people understand the content of the image.
 </a:t>
            </a:r>
            <a:r>
              <a:rPr lang="en-US" sz="1800" dirty="0"/>
              <a:t>👉</a:t>
            </a:r>
            <a:r>
              <a:rPr lang="en-US" dirty="0"/>
              <a:t> When an image can't load, alt text is displayed.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711893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7D2EE-8762-5062-57FB-31B037750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91F44B-9EEC-49F2-262C-6EB85B958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ATTRIBUTES – EXERCISE 3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D92F72-BE77-AEA4-08CE-F5E97E6B6B47}"/>
              </a:ext>
            </a:extLst>
          </p:cNvPr>
          <p:cNvSpPr txBox="1">
            <a:spLocks/>
          </p:cNvSpPr>
          <p:nvPr/>
        </p:nvSpPr>
        <p:spPr>
          <a:xfrm>
            <a:off x="3746356" y="2701858"/>
            <a:ext cx="4699288" cy="36362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👉 Go to </a:t>
            </a:r>
            <a:r>
              <a:rPr lang="hr-HR" sz="1100" i="1" dirty="0"/>
              <a:t>://www.w3schools.com/html/html_attributes.asp</a:t>
            </a:r>
            <a:r>
              <a:rPr lang="en-US" sz="1100" i="1" dirty="0"/>
              <a:t> </a:t>
            </a:r>
            <a:r>
              <a:rPr lang="en-US" sz="1300" dirty="0"/>
              <a:t>and practice the quiz</a:t>
            </a:r>
            <a:endParaRPr lang="hr-HR" sz="13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506D2B-0516-2741-7633-63AE2C409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36" y="3278495"/>
            <a:ext cx="7161249" cy="270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36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1E9E2-9EC9-3B41-F692-87FCF041A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3BF553-EF2B-6F58-8CEC-5A24D7CAF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PATHS</a:t>
            </a:r>
            <a:endParaRPr lang="hr-HR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47B38EE8-A27E-6D8C-4A00-39BA41CD8D22}"/>
              </a:ext>
            </a:extLst>
          </p:cNvPr>
          <p:cNvSpPr txBox="1">
            <a:spLocks/>
          </p:cNvSpPr>
          <p:nvPr/>
        </p:nvSpPr>
        <p:spPr>
          <a:xfrm>
            <a:off x="977961" y="2265890"/>
            <a:ext cx="9298052" cy="883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💡 A file path is a unique location on your computer where a specific file or folder is located.
👉 We can compare it to a real-world address</a:t>
            </a:r>
            <a:endParaRPr lang="hr-HR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05CAB4-CBFF-F260-6CD3-B7E0854C8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028" y="3576477"/>
            <a:ext cx="3971925" cy="457200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940B1809-B222-9293-8A38-EF6A23E460A3}"/>
              </a:ext>
            </a:extLst>
          </p:cNvPr>
          <p:cNvSpPr txBox="1">
            <a:spLocks/>
          </p:cNvSpPr>
          <p:nvPr/>
        </p:nvSpPr>
        <p:spPr>
          <a:xfrm>
            <a:off x="1090028" y="3213665"/>
            <a:ext cx="1639279" cy="298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Absolute path</a:t>
            </a:r>
            <a:endParaRPr lang="hr-HR" sz="1400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C9BB8112-11F7-3D7D-82DA-0FB380761E9E}"/>
              </a:ext>
            </a:extLst>
          </p:cNvPr>
          <p:cNvSpPr txBox="1">
            <a:spLocks/>
          </p:cNvSpPr>
          <p:nvPr/>
        </p:nvSpPr>
        <p:spPr>
          <a:xfrm>
            <a:off x="7018760" y="3213665"/>
            <a:ext cx="1639279" cy="298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Relative path</a:t>
            </a:r>
            <a:endParaRPr lang="hr-HR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100BB3-A2C6-102C-D899-F6905B3D3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844" y="3642686"/>
            <a:ext cx="1962150" cy="466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546A51-4470-0BA2-98F4-E84A1A7FE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3844" y="4380907"/>
            <a:ext cx="1714500" cy="542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4F5296-9CC7-5053-B731-E66BD0012CEE}"/>
              </a:ext>
            </a:extLst>
          </p:cNvPr>
          <p:cNvSpPr txBox="1"/>
          <p:nvPr/>
        </p:nvSpPr>
        <p:spPr>
          <a:xfrm>
            <a:off x="9277978" y="3737548"/>
            <a:ext cx="9980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One level up</a:t>
            </a:r>
            <a:endParaRPr lang="hr-HR" sz="12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C40FDC-25B0-65C9-50E1-83BD23D88B54}"/>
              </a:ext>
            </a:extLst>
          </p:cNvPr>
          <p:cNvSpPr txBox="1"/>
          <p:nvPr/>
        </p:nvSpPr>
        <p:spPr>
          <a:xfrm>
            <a:off x="8909819" y="4513869"/>
            <a:ext cx="16749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Current directory</a:t>
            </a:r>
            <a:endParaRPr lang="hr-HR" sz="1200" i="1" dirty="0"/>
          </a:p>
        </p:txBody>
      </p:sp>
    </p:spTree>
    <p:extLst>
      <p:ext uri="{BB962C8B-B14F-4D97-AF65-F5344CB8AC3E}">
        <p14:creationId xmlns:p14="http://schemas.microsoft.com/office/powerpoint/2010/main" val="83441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CBFFC-2877-36C0-0856-58D0DA0D6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E7EE6C-845A-91AC-4F9D-5150ACAB6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IMAGES – EXERCISE 4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1617C2-2460-59A6-FCF5-5B2022ACAD53}"/>
              </a:ext>
            </a:extLst>
          </p:cNvPr>
          <p:cNvSpPr txBox="1">
            <a:spLocks/>
          </p:cNvSpPr>
          <p:nvPr/>
        </p:nvSpPr>
        <p:spPr>
          <a:xfrm>
            <a:off x="2158422" y="2659487"/>
            <a:ext cx="4699288" cy="1196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👉 Download 2.4-html-image-link project and connect the images in html file</a:t>
            </a:r>
          </a:p>
          <a:p>
            <a:pPr algn="l"/>
            <a:r>
              <a:rPr lang="en-US" sz="1200" dirty="0"/>
              <a:t>👉 </a:t>
            </a:r>
            <a:r>
              <a:rPr lang="en-US" sz="1400" dirty="0"/>
              <a:t>Replicate the image result</a:t>
            </a:r>
            <a:endParaRPr lang="hr-HR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E0C49-55B9-5403-4014-B2B7959C1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550" y="3096615"/>
            <a:ext cx="1834325" cy="26016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8A82C7-EF7B-CD17-4AD3-DC5E61C79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565" y="3856095"/>
            <a:ext cx="428625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28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5D9E9-BC34-4447-C187-3654159B7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76F02-E1A1-728E-E63D-4C1A9BF1D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MULTIPAGE</a:t>
            </a:r>
            <a:endParaRPr lang="hr-HR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676FFAF-4684-0054-8958-D89E69DC214B}"/>
              </a:ext>
            </a:extLst>
          </p:cNvPr>
          <p:cNvGrpSpPr/>
          <p:nvPr/>
        </p:nvGrpSpPr>
        <p:grpSpPr>
          <a:xfrm>
            <a:off x="1054344" y="2941575"/>
            <a:ext cx="2380161" cy="1481533"/>
            <a:chOff x="1090028" y="3213665"/>
            <a:chExt cx="2380161" cy="1481533"/>
          </a:xfrm>
        </p:grpSpPr>
        <p:sp>
          <p:nvSpPr>
            <p:cNvPr id="5" name="Content Placeholder 1">
              <a:extLst>
                <a:ext uri="{FF2B5EF4-FFF2-40B4-BE49-F238E27FC236}">
                  <a16:creationId xmlns:a16="http://schemas.microsoft.com/office/drawing/2014/main" id="{616EB3CF-A356-ECA2-7D99-A5396F5A7314}"/>
                </a:ext>
              </a:extLst>
            </p:cNvPr>
            <p:cNvSpPr txBox="1">
              <a:spLocks/>
            </p:cNvSpPr>
            <p:nvPr/>
          </p:nvSpPr>
          <p:spPr>
            <a:xfrm>
              <a:off x="1090028" y="3213665"/>
              <a:ext cx="1639279" cy="29815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dirty="0"/>
                <a:t>One page website</a:t>
              </a:r>
              <a:endParaRPr lang="hr-HR" sz="1400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967B600-1F21-71DF-1F28-CD9B2B32D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4664" y="3523623"/>
              <a:ext cx="2295525" cy="1171575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FB4CA8-7995-264F-6B3A-ADB9524DB253}"/>
              </a:ext>
            </a:extLst>
          </p:cNvPr>
          <p:cNvGrpSpPr/>
          <p:nvPr/>
        </p:nvGrpSpPr>
        <p:grpSpPr>
          <a:xfrm>
            <a:off x="6670842" y="2941575"/>
            <a:ext cx="2283678" cy="1481533"/>
            <a:chOff x="7018760" y="3213665"/>
            <a:chExt cx="2283678" cy="1481533"/>
          </a:xfrm>
        </p:grpSpPr>
        <p:sp>
          <p:nvSpPr>
            <p:cNvPr id="7" name="Content Placeholder 1">
              <a:extLst>
                <a:ext uri="{FF2B5EF4-FFF2-40B4-BE49-F238E27FC236}">
                  <a16:creationId xmlns:a16="http://schemas.microsoft.com/office/drawing/2014/main" id="{918BFB9B-02CC-D80A-25EB-0949EC935F68}"/>
                </a:ext>
              </a:extLst>
            </p:cNvPr>
            <p:cNvSpPr txBox="1">
              <a:spLocks/>
            </p:cNvSpPr>
            <p:nvPr/>
          </p:nvSpPr>
          <p:spPr>
            <a:xfrm>
              <a:off x="7018760" y="3213665"/>
              <a:ext cx="1639279" cy="29815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dirty="0"/>
                <a:t>Multipage website</a:t>
              </a:r>
              <a:endParaRPr lang="hr-HR" sz="1400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5A4DE4-0E27-8362-5AE0-D6B94738F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79120" y="3511819"/>
              <a:ext cx="2223318" cy="1183379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1E6D15B-57CE-D2CE-CAF1-AD2F366AFF63}"/>
              </a:ext>
            </a:extLst>
          </p:cNvPr>
          <p:cNvGrpSpPr/>
          <p:nvPr/>
        </p:nvGrpSpPr>
        <p:grpSpPr>
          <a:xfrm>
            <a:off x="1054344" y="4810681"/>
            <a:ext cx="2612177" cy="713150"/>
            <a:chOff x="1054344" y="4440460"/>
            <a:chExt cx="2551611" cy="713150"/>
          </a:xfrm>
        </p:grpSpPr>
        <p:sp>
          <p:nvSpPr>
            <p:cNvPr id="6" name="Content Placeholder 1">
              <a:extLst>
                <a:ext uri="{FF2B5EF4-FFF2-40B4-BE49-F238E27FC236}">
                  <a16:creationId xmlns:a16="http://schemas.microsoft.com/office/drawing/2014/main" id="{417518B2-0CF1-E019-02BE-711618A85AF7}"/>
                </a:ext>
              </a:extLst>
            </p:cNvPr>
            <p:cNvSpPr txBox="1">
              <a:spLocks/>
            </p:cNvSpPr>
            <p:nvPr/>
          </p:nvSpPr>
          <p:spPr>
            <a:xfrm>
              <a:off x="1054344" y="4440460"/>
              <a:ext cx="2192702" cy="29628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dirty="0"/>
                <a:t>How to link a page</a:t>
              </a:r>
              <a:endParaRPr lang="hr-HR" sz="1400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6246115-D818-730A-B303-C5C2B71D5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8980" y="4753560"/>
              <a:ext cx="2466975" cy="400050"/>
            </a:xfrm>
            <a:prstGeom prst="rect">
              <a:avLst/>
            </a:prstGeom>
          </p:spPr>
        </p:pic>
      </p:grp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F5389A94-3612-A2B3-DA1D-2E036B27591F}"/>
              </a:ext>
            </a:extLst>
          </p:cNvPr>
          <p:cNvSpPr txBox="1">
            <a:spLocks/>
          </p:cNvSpPr>
          <p:nvPr/>
        </p:nvSpPr>
        <p:spPr>
          <a:xfrm>
            <a:off x="1138980" y="2078261"/>
            <a:ext cx="9298052" cy="296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💡 To allow users to navigate through the site, we need to link pages using hyperlinks.</a:t>
            </a:r>
            <a:endParaRPr lang="hr-HR" sz="1400" dirty="0"/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039BA5CF-B296-C4C3-3974-4299B7183270}"/>
              </a:ext>
            </a:extLst>
          </p:cNvPr>
          <p:cNvSpPr txBox="1">
            <a:spLocks/>
          </p:cNvSpPr>
          <p:nvPr/>
        </p:nvSpPr>
        <p:spPr>
          <a:xfrm>
            <a:off x="1035027" y="5687829"/>
            <a:ext cx="9298052" cy="883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/>
              <a:t>💡 Allows you to add images to our websites
👉 ./ means "search in the current directory".
👉 By clicking on the link, we will be taken to the "About Us" page.</a:t>
            </a:r>
            <a:endParaRPr lang="hr-HR" sz="1200" dirty="0"/>
          </a:p>
        </p:txBody>
      </p:sp>
    </p:spTree>
    <p:extLst>
      <p:ext uri="{BB962C8B-B14F-4D97-AF65-F5344CB8AC3E}">
        <p14:creationId xmlns:p14="http://schemas.microsoft.com/office/powerpoint/2010/main" val="4007740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B6FB6-8B7C-E1EF-0BB8-2BDB3F819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7722AD-A453-2BCF-72D5-0C8E31C6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LINKS – EXERCISE 5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74BC03-4E7F-D17F-E4F5-127D6C8C27C8}"/>
              </a:ext>
            </a:extLst>
          </p:cNvPr>
          <p:cNvSpPr txBox="1">
            <a:spLocks/>
          </p:cNvSpPr>
          <p:nvPr/>
        </p:nvSpPr>
        <p:spPr>
          <a:xfrm>
            <a:off x="1761108" y="3429000"/>
            <a:ext cx="4702598" cy="981933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/>
              <a:t>Create a multi-page site</a:t>
            </a:r>
            <a:r>
              <a:rPr lang="en-US" sz="2000" dirty="0"/>
              <a:t>
 👉 Clicking on the image takes us to the about us page
 👉 Click on Contact me, take us to the contact page</a:t>
            </a:r>
            <a:endParaRPr lang="hr-HR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4CD4E9-4112-CF38-F81A-2D1506ED0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220" y="2395281"/>
            <a:ext cx="2933672" cy="403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810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FE0FA-78DE-23E4-AAD8-587D72564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D4118-1469-DB0A-E0A0-5850DE923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– FINAL EXERCISE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A5DBFD-092F-645D-F552-312D7409E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68" y="2190641"/>
            <a:ext cx="3322798" cy="39183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7B9B32-BC40-6EF8-23CA-AF16B2E6145B}"/>
              </a:ext>
            </a:extLst>
          </p:cNvPr>
          <p:cNvSpPr txBox="1"/>
          <p:nvPr/>
        </p:nvSpPr>
        <p:spPr>
          <a:xfrm>
            <a:off x="589053" y="2461442"/>
            <a:ext cx="61298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b="1" dirty="0"/>
              <a:t>HTML Task: Create a Basic CMS for a Video Club</a:t>
            </a:r>
            <a:endParaRPr lang="en-US" sz="1600" dirty="0"/>
          </a:p>
          <a:p>
            <a:r>
              <a:rPr lang="en-US" sz="1600" b="1" dirty="0"/>
              <a:t>Objective:</a:t>
            </a:r>
            <a:br>
              <a:rPr lang="en-US" sz="1600" dirty="0"/>
            </a:br>
            <a:r>
              <a:rPr lang="en-US" sz="1600" dirty="0"/>
              <a:t>Create a basic HTML skeleton for a Video Club CMS. The goal is to create a foundation that will later be enhanced with CSS and JavaScript. Once completed, upload the project to GitHub.</a:t>
            </a:r>
          </a:p>
          <a:p>
            <a:endParaRPr lang="en-US" sz="1600" dirty="0"/>
          </a:p>
          <a:p>
            <a:r>
              <a:rPr lang="en-US" sz="1600" b="1" dirty="0"/>
              <a:t>✅ Requirements:</a:t>
            </a:r>
            <a:br>
              <a:rPr lang="en-US" sz="1600" dirty="0"/>
            </a:br>
            <a:r>
              <a:rPr lang="en-US" sz="1600" dirty="0"/>
              <a:t>✔️ Create a valid HTML skeleton</a:t>
            </a:r>
            <a:br>
              <a:rPr lang="en-US" sz="1600" dirty="0"/>
            </a:br>
            <a:r>
              <a:rPr lang="en-US" sz="1600" dirty="0"/>
              <a:t>✔️ Include header, navigation, form, table, and footer</a:t>
            </a:r>
            <a:br>
              <a:rPr lang="en-US" sz="1600" dirty="0"/>
            </a:br>
            <a:r>
              <a:rPr lang="en-US" sz="1600" dirty="0"/>
              <a:t>✔️ Add at least two sample movies</a:t>
            </a:r>
            <a:br>
              <a:rPr lang="en-US" sz="1600" dirty="0"/>
            </a:br>
            <a:r>
              <a:rPr lang="en-US" sz="1600" dirty="0"/>
              <a:t>✔️ Code should be clean and properly indented</a:t>
            </a:r>
            <a:br>
              <a:rPr lang="en-US" sz="1600" dirty="0"/>
            </a:br>
            <a:r>
              <a:rPr lang="en-US" sz="1600" dirty="0"/>
              <a:t>✔️ Upload the project to GitHub</a:t>
            </a:r>
          </a:p>
        </p:txBody>
      </p:sp>
    </p:spTree>
    <p:extLst>
      <p:ext uri="{BB962C8B-B14F-4D97-AF65-F5344CB8AC3E}">
        <p14:creationId xmlns:p14="http://schemas.microsoft.com/office/powerpoint/2010/main" val="897499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74FAC6-20A7-5CA2-A921-2A4BA34E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HOW WEBSITES 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06D66C-4E2D-11C8-62E1-0C4771A99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64877"/>
            <a:ext cx="4711535" cy="2801090"/>
          </a:xfrm>
        </p:spPr>
        <p:txBody>
          <a:bodyPr>
            <a:normAutofit/>
          </a:bodyPr>
          <a:lstStyle/>
          <a:p>
            <a:r>
              <a:rPr lang="hr-HR" sz="1800" dirty="0"/>
              <a:t> 👉 </a:t>
            </a:r>
            <a:r>
              <a:rPr lang="en-US" sz="1800" b="1" dirty="0"/>
              <a:t>HTML (Content) -</a:t>
            </a:r>
            <a:r>
              <a:rPr lang="en-US" sz="1800" dirty="0"/>
              <a:t> The structure of a web page (text, images, buttons).
</a:t>
            </a:r>
            <a:r>
              <a:rPr lang="hr-HR" sz="1800" dirty="0"/>
              <a:t> 👉 </a:t>
            </a:r>
            <a:r>
              <a:rPr lang="en-US" sz="1800" b="1" dirty="0"/>
              <a:t>CSS (Styles)</a:t>
            </a:r>
            <a:r>
              <a:rPr lang="en-US" sz="1800" dirty="0"/>
              <a:t> -  Defines the layout (colors, fonts, arrangement of elements).
</a:t>
            </a:r>
            <a:r>
              <a:rPr lang="hr-HR" sz="1800" dirty="0"/>
              <a:t> 👉 </a:t>
            </a:r>
            <a:r>
              <a:rPr lang="en-US" sz="1800" b="1" dirty="0"/>
              <a:t>JavaScript (Functionality)</a:t>
            </a:r>
            <a:r>
              <a:rPr lang="en-US" sz="1800" dirty="0"/>
              <a:t>- Adds interactivity (click events, animations, form validation).
The browser interprets and displays these files to display the web page.</a:t>
            </a:r>
          </a:p>
          <a:p>
            <a:endParaRPr lang="hr-HR" sz="1800" dirty="0"/>
          </a:p>
        </p:txBody>
      </p:sp>
      <p:pic>
        <p:nvPicPr>
          <p:cNvPr id="5" name="Picture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E62FBC-B832-F204-D183-0C45DBF71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627" y="2911096"/>
            <a:ext cx="3451984" cy="17346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88802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0B771-6A0C-C62E-DE5F-222CD4E55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5BC1C3-3ED8-CA80-C673-BD1A82216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hr-H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C8CAF1-7DC7-0FAD-5B31-807BE8959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1327" y="2869869"/>
            <a:ext cx="4711535" cy="2074224"/>
          </a:xfrm>
        </p:spPr>
        <p:txBody>
          <a:bodyPr>
            <a:normAutofit/>
          </a:bodyPr>
          <a:lstStyle/>
          <a:p>
            <a:pPr algn="l"/>
            <a:r>
              <a:rPr lang="en-US" sz="1800" dirty="0"/>
              <a:t>💡 Unlike CSS or JavaScript, a website can only exist with an HTML file
👉 Markup language: Similar to editorial markup in manuscripts (bold, underline, etc.)
👉 HTML uses tags to structure content</a:t>
            </a:r>
            <a:endParaRPr lang="hr-HR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FD0D7D-5FBE-BD4B-6231-DCB33277A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832" y="5319164"/>
            <a:ext cx="2600325" cy="419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249E06-6070-81FD-1180-6B20052A5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874" y="4042903"/>
            <a:ext cx="1981200" cy="485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BBFD37-D304-568A-42E5-567C2555B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874" y="2074223"/>
            <a:ext cx="3173771" cy="17516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0FB21F-8D0D-3AA3-07A9-B1F296AD8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32" y="4807096"/>
            <a:ext cx="2924175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81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88240-8026-BF31-DEE3-B029A38AC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F8DF5F-5458-0A84-2768-598A192B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TITLES</a:t>
            </a:r>
            <a:endParaRPr lang="hr-H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D70E78-5C50-8754-4A9F-8F8C0F472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338" y="3179729"/>
            <a:ext cx="4223984" cy="14236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6A6706-097B-2956-3A49-4697B5D2A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430" y="3179729"/>
            <a:ext cx="2616470" cy="141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69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785D9-142B-F2D5-11E0-407073429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ACB414-97A1-E0CC-59B1-3A72780BA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TITLES – EXERCISE 1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507253-3883-E695-AE15-E4FBFBBDCB3C}"/>
              </a:ext>
            </a:extLst>
          </p:cNvPr>
          <p:cNvSpPr txBox="1">
            <a:spLocks/>
          </p:cNvSpPr>
          <p:nvPr/>
        </p:nvSpPr>
        <p:spPr>
          <a:xfrm>
            <a:off x="1911154" y="3137862"/>
            <a:ext cx="4671404" cy="883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💡 Install in VS code and use the Live Preview plugin to view changes in real-time 
👉 Recreate image</a:t>
            </a:r>
            <a:endParaRPr lang="hr-HR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322883-F405-E1EC-3909-4209B7581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727" y="2611820"/>
            <a:ext cx="3773000" cy="260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62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D07B8-5D3C-7B16-9E65-46BE90AC8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AF7871-BBD2-3703-C767-960DE6AE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PARAGRAF</a:t>
            </a:r>
            <a:endParaRPr lang="hr-HR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1903C23-8647-5E8F-D632-D1BF9B18C3CB}"/>
              </a:ext>
            </a:extLst>
          </p:cNvPr>
          <p:cNvSpPr txBox="1">
            <a:spLocks/>
          </p:cNvSpPr>
          <p:nvPr/>
        </p:nvSpPr>
        <p:spPr>
          <a:xfrm>
            <a:off x="907544" y="2602604"/>
            <a:ext cx="9298052" cy="88311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💡 The paragraph element&lt;p&gt; is used to format the text into separate paragraphs
👉 Without &lt;p&gt; tags, all the text would be in one long block.
👉 It separates the text and adds visual spacing between paragraphs.
👉 Screen readers use &lt;p&gt; labels to help visually impaired users navigate through text</a:t>
            </a:r>
            <a:endParaRPr lang="hr-HR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054602-C9F7-E275-3578-0CA8B1DCC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544" y="4070471"/>
            <a:ext cx="4306973" cy="9656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74A298-F4EF-80B6-80D1-E1DC3ED96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162" y="4070471"/>
            <a:ext cx="6188672" cy="112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42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187E1-0B7C-487C-E6E5-70DC2C96E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98F069-AA21-560E-A735-8B490103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LISTS</a:t>
            </a:r>
            <a:endParaRPr lang="hr-HR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476035-26A3-602E-043D-08DBB1BAFB35}"/>
              </a:ext>
            </a:extLst>
          </p:cNvPr>
          <p:cNvGrpSpPr/>
          <p:nvPr/>
        </p:nvGrpSpPr>
        <p:grpSpPr>
          <a:xfrm>
            <a:off x="1825943" y="3004756"/>
            <a:ext cx="7854360" cy="2404208"/>
            <a:chOff x="1825943" y="3004756"/>
            <a:chExt cx="7854360" cy="2404208"/>
          </a:xfrm>
        </p:grpSpPr>
        <p:sp>
          <p:nvSpPr>
            <p:cNvPr id="6" name="Content Placeholder 1">
              <a:extLst>
                <a:ext uri="{FF2B5EF4-FFF2-40B4-BE49-F238E27FC236}">
                  <a16:creationId xmlns:a16="http://schemas.microsoft.com/office/drawing/2014/main" id="{A92AAB5B-6A24-3DAF-327B-73FAAC746B31}"/>
                </a:ext>
              </a:extLst>
            </p:cNvPr>
            <p:cNvSpPr txBox="1">
              <a:spLocks/>
            </p:cNvSpPr>
            <p:nvPr/>
          </p:nvSpPr>
          <p:spPr>
            <a:xfrm>
              <a:off x="6652653" y="4525846"/>
              <a:ext cx="2678688" cy="88311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 dirty="0"/>
                <a:t>💡 It is used when the order is not important (e.g. shopping list).</a:t>
              </a:r>
              <a:endParaRPr lang="hr-HR" sz="1100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90002A5-C998-0A0C-3A4B-E0D5BBEFF6B3}"/>
                </a:ext>
              </a:extLst>
            </p:cNvPr>
            <p:cNvGrpSpPr/>
            <p:nvPr/>
          </p:nvGrpSpPr>
          <p:grpSpPr>
            <a:xfrm>
              <a:off x="1825943" y="3004756"/>
              <a:ext cx="2806668" cy="1181100"/>
              <a:chOff x="1870547" y="4397637"/>
              <a:chExt cx="2806668" cy="11811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65D34D0-5CA3-6FA0-0361-077643D616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62790" y="4516699"/>
                <a:ext cx="1114425" cy="942975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C792B4-E791-5DF3-2531-1DDD917037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70547" y="4397637"/>
                <a:ext cx="1590675" cy="1181100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4E454B4-865F-1B12-0681-41A73CF91454}"/>
                </a:ext>
              </a:extLst>
            </p:cNvPr>
            <p:cNvGrpSpPr/>
            <p:nvPr/>
          </p:nvGrpSpPr>
          <p:grpSpPr>
            <a:xfrm>
              <a:off x="6889967" y="3004756"/>
              <a:ext cx="2790336" cy="1143000"/>
              <a:chOff x="6096000" y="4319764"/>
              <a:chExt cx="2790336" cy="114300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888BD6B-0E51-AA23-FFD4-BB3E3350AC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0" y="4319764"/>
                <a:ext cx="1676400" cy="11430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EC05BC1F-8A6F-90D4-97FD-F7C47A440E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62411" y="4434064"/>
                <a:ext cx="923925" cy="914400"/>
              </a:xfrm>
              <a:prstGeom prst="rect">
                <a:avLst/>
              </a:prstGeom>
            </p:spPr>
          </p:pic>
        </p:grpSp>
        <p:sp>
          <p:nvSpPr>
            <p:cNvPr id="19" name="Content Placeholder 1">
              <a:extLst>
                <a:ext uri="{FF2B5EF4-FFF2-40B4-BE49-F238E27FC236}">
                  <a16:creationId xmlns:a16="http://schemas.microsoft.com/office/drawing/2014/main" id="{C65B0445-FB98-4987-3A26-79B4064A7638}"/>
                </a:ext>
              </a:extLst>
            </p:cNvPr>
            <p:cNvSpPr txBox="1">
              <a:spLocks/>
            </p:cNvSpPr>
            <p:nvPr/>
          </p:nvSpPr>
          <p:spPr>
            <a:xfrm>
              <a:off x="1871753" y="4525847"/>
              <a:ext cx="2678688" cy="88311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 dirty="0"/>
                <a:t>💡 It is used when the order is not important (e.g. shopping list).</a:t>
              </a:r>
              <a:endParaRPr lang="hr-HR" sz="1100" dirty="0"/>
            </a:p>
          </p:txBody>
        </p:sp>
      </p:grp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4EFBAA2D-F99C-0CC7-8AD1-1F4BCA8105B9}"/>
              </a:ext>
            </a:extLst>
          </p:cNvPr>
          <p:cNvSpPr txBox="1">
            <a:spLocks/>
          </p:cNvSpPr>
          <p:nvPr/>
        </p:nvSpPr>
        <p:spPr>
          <a:xfrm>
            <a:off x="1825943" y="2477075"/>
            <a:ext cx="1639279" cy="298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Unordered list</a:t>
            </a:r>
            <a:endParaRPr lang="hr-HR" sz="1400" dirty="0"/>
          </a:p>
        </p:txBody>
      </p:sp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9DE9AC6E-4F94-162F-998C-D6943ADF4F91}"/>
              </a:ext>
            </a:extLst>
          </p:cNvPr>
          <p:cNvSpPr txBox="1">
            <a:spLocks/>
          </p:cNvSpPr>
          <p:nvPr/>
        </p:nvSpPr>
        <p:spPr>
          <a:xfrm>
            <a:off x="6826893" y="2517557"/>
            <a:ext cx="1639279" cy="298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Ordered list</a:t>
            </a:r>
            <a:endParaRPr lang="hr-HR" sz="1400" dirty="0"/>
          </a:p>
        </p:txBody>
      </p:sp>
    </p:spTree>
    <p:extLst>
      <p:ext uri="{BB962C8B-B14F-4D97-AF65-F5344CB8AC3E}">
        <p14:creationId xmlns:p14="http://schemas.microsoft.com/office/powerpoint/2010/main" val="3208175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1AC80-63AF-54CE-9195-581DBB247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FA13E8-D403-F29A-098C-B43B46A01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LISTS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B9E64E-FEDA-A2A1-3565-D5A56548EDCC}"/>
              </a:ext>
            </a:extLst>
          </p:cNvPr>
          <p:cNvSpPr txBox="1">
            <a:spLocks/>
          </p:cNvSpPr>
          <p:nvPr/>
        </p:nvSpPr>
        <p:spPr>
          <a:xfrm>
            <a:off x="1282225" y="2294830"/>
            <a:ext cx="4671404" cy="1211113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200" b="1" dirty="0"/>
              <a:t>Common mistakes to avoid</a:t>
            </a:r>
            <a:r>
              <a:rPr lang="en-US" sz="1400" dirty="0"/>
              <a:t>
❌ Forgetting to close tags </a:t>
            </a:r>
            <a:r>
              <a:rPr lang="en-US" sz="1400" b="1" dirty="0"/>
              <a:t>(&lt;/</a:t>
            </a:r>
            <a:r>
              <a:rPr lang="en-US" sz="1400" b="1" dirty="0" err="1"/>
              <a:t>ul</a:t>
            </a:r>
            <a:r>
              <a:rPr lang="en-US" sz="1400" b="1" dirty="0"/>
              <a:t>&gt; or &lt;/</a:t>
            </a:r>
            <a:r>
              <a:rPr lang="en-US" sz="1400" b="1" dirty="0" err="1"/>
              <a:t>ol</a:t>
            </a:r>
            <a:r>
              <a:rPr lang="en-US" sz="1400" b="1" dirty="0"/>
              <a:t>&gt;).</a:t>
            </a:r>
          </a:p>
          <a:p>
            <a:pPr algn="l"/>
            <a:br>
              <a:rPr lang="en-US" sz="1400" dirty="0"/>
            </a:br>
            <a:r>
              <a:rPr lang="en-US" sz="1400" dirty="0"/>
              <a:t>❌ Incorrect code indentation, making it difficult to read and maintain.</a:t>
            </a:r>
          </a:p>
          <a:p>
            <a:pPr algn="l"/>
            <a:br>
              <a:rPr lang="en-US" sz="1400" dirty="0"/>
            </a:br>
            <a:r>
              <a:rPr lang="en-US" sz="1400" dirty="0"/>
              <a:t>❌ Setting &lt;/li&gt; before closing a nested list instead of after it.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2447EC-40C3-B497-3F3D-666D8B84F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233" y="3805493"/>
            <a:ext cx="3981450" cy="17716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C44FA7-0A7B-940C-CBA5-070D88279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867" y="3815111"/>
            <a:ext cx="2628900" cy="1943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CD0FCD-6898-AADE-03C5-D6755E438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9208" y="3805493"/>
            <a:ext cx="21336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91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2F9D9-FCFB-E1E0-7CC2-32EF4ECC0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83616E-DFFE-7002-B38C-613908386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LIST – EXERCISE 2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714402-9DB1-5E36-481A-137B83AB33B2}"/>
              </a:ext>
            </a:extLst>
          </p:cNvPr>
          <p:cNvSpPr txBox="1">
            <a:spLocks/>
          </p:cNvSpPr>
          <p:nvPr/>
        </p:nvSpPr>
        <p:spPr>
          <a:xfrm>
            <a:off x="1567697" y="3713264"/>
            <a:ext cx="3160421" cy="3636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👉 Recreate image in html code</a:t>
            </a:r>
            <a:endParaRPr lang="hr-HR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4FA3A6-CAC4-8F98-7C21-46C4C28DD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558" y="2279308"/>
            <a:ext cx="4563642" cy="399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810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489</TotalTime>
  <Words>776</Words>
  <Application>Microsoft Office PowerPoint</Application>
  <PresentationFormat>Widescreen</PresentationFormat>
  <Paragraphs>56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Bahnschrift</vt:lpstr>
      <vt:lpstr>Bahnschrift SemiBold</vt:lpstr>
      <vt:lpstr>Bahnschrift SemiLight</vt:lpstr>
      <vt:lpstr>Calibri</vt:lpstr>
      <vt:lpstr>Calibri Light</vt:lpstr>
      <vt:lpstr>Montserrat</vt:lpstr>
      <vt:lpstr>Tema sustava Office</vt:lpstr>
      <vt:lpstr>HTML-introduction</vt:lpstr>
      <vt:lpstr>HOW WEBSITES WORK</vt:lpstr>
      <vt:lpstr>HTML</vt:lpstr>
      <vt:lpstr>HTML TITLES</vt:lpstr>
      <vt:lpstr>HTML TITLES – EXERCISE 1</vt:lpstr>
      <vt:lpstr>HTML PARAGRAF</vt:lpstr>
      <vt:lpstr>HTML LISTS</vt:lpstr>
      <vt:lpstr>HTML LISTS</vt:lpstr>
      <vt:lpstr>HTML LIST – EXERCISE 2</vt:lpstr>
      <vt:lpstr>HTML ATTRIBUTES</vt:lpstr>
      <vt:lpstr>HTML ANCHOR</vt:lpstr>
      <vt:lpstr>HTML IMAGE</vt:lpstr>
      <vt:lpstr>HTML ATTRIBUTES – EXERCISE 3</vt:lpstr>
      <vt:lpstr>HTML PATHS</vt:lpstr>
      <vt:lpstr>HTML IMAGES – EXERCISE 4</vt:lpstr>
      <vt:lpstr>HTML MULTIPAGE</vt:lpstr>
      <vt:lpstr>HTML LINKS – EXERCISE 5</vt:lpstr>
      <vt:lpstr>HTML – FINAL 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prezentacija</dc:title>
  <dc:creator>Božica Bajčić</dc:creator>
  <cp:lastModifiedBy>Dino Duvnjak</cp:lastModifiedBy>
  <cp:revision>39</cp:revision>
  <dcterms:created xsi:type="dcterms:W3CDTF">2024-02-12T13:35:47Z</dcterms:created>
  <dcterms:modified xsi:type="dcterms:W3CDTF">2025-03-11T06:47:03Z</dcterms:modified>
</cp:coreProperties>
</file>